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1" r:id="rId4"/>
    <p:sldId id="265" r:id="rId5"/>
    <p:sldId id="262" r:id="rId6"/>
    <p:sldId id="260" r:id="rId7"/>
    <p:sldId id="259" r:id="rId8"/>
    <p:sldId id="263" r:id="rId9"/>
    <p:sldId id="264"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6" d="100"/>
          <a:sy n="66" d="100"/>
        </p:scale>
        <p:origin x="1282" y="7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bg1"/>
    </dgm:txFillClrLst>
    <dgm:txEffectClrLst/>
  </dgm:styleLbl>
</dgm:colorsDef>
</file>

<file path=ppt/diagrams/data1.xml><?xml version="1.0" encoding="utf-8"?>
<dgm:dataModel xmlns:dgm="http://schemas.openxmlformats.org/drawingml/2006/diagram" xmlns:a="http://schemas.openxmlformats.org/drawingml/2006/main">
  <dgm:ptLst>
    <dgm:pt modelId="{5A6752BF-AD28-435B-852B-837BC779F62E}" type="doc">
      <dgm:prSet loTypeId="urn:microsoft.com/office/officeart/2018/2/layout/IconVerticalSolidList" loCatId="icon" qsTypeId="urn:microsoft.com/office/officeart/2005/8/quickstyle/simple1" qsCatId="simple" csTypeId="urn:microsoft.com/office/officeart/2018/5/colors/Iconchunking_neutralicontext_colorful1" csCatId="colorful" phldr="1"/>
      <dgm:spPr/>
      <dgm:t>
        <a:bodyPr/>
        <a:lstStyle/>
        <a:p>
          <a:endParaRPr lang="en-US"/>
        </a:p>
      </dgm:t>
    </dgm:pt>
    <dgm:pt modelId="{E14CB2E2-BED3-495D-9A4B-A133230BAA82}">
      <dgm:prSet/>
      <dgm:spPr/>
      <dgm:t>
        <a:bodyPr/>
        <a:lstStyle/>
        <a:p>
          <a:r>
            <a:rPr lang="en-US" dirty="0"/>
            <a:t>Many franchises have flourished in this field, but they have started using ingredients which is having an effect on our health and for some  it does not meet their dietary guidelines.</a:t>
          </a:r>
        </a:p>
      </dgm:t>
    </dgm:pt>
    <dgm:pt modelId="{2B2F6072-FC29-45EE-BF1D-A60F3C888CFD}" type="parTrans" cxnId="{9930C784-8F13-48D9-BC73-B045A41C5056}">
      <dgm:prSet/>
      <dgm:spPr/>
      <dgm:t>
        <a:bodyPr/>
        <a:lstStyle/>
        <a:p>
          <a:endParaRPr lang="en-US"/>
        </a:p>
      </dgm:t>
    </dgm:pt>
    <dgm:pt modelId="{9178CDBC-F122-4DE1-AAEE-EA35F27B6324}" type="sibTrans" cxnId="{9930C784-8F13-48D9-BC73-B045A41C5056}">
      <dgm:prSet/>
      <dgm:spPr/>
      <dgm:t>
        <a:bodyPr/>
        <a:lstStyle/>
        <a:p>
          <a:endParaRPr lang="en-US"/>
        </a:p>
      </dgm:t>
    </dgm:pt>
    <dgm:pt modelId="{14937DBD-64D8-4CCF-96F8-41C88C0DAB95}">
      <dgm:prSet/>
      <dgm:spPr/>
      <dgm:t>
        <a:bodyPr/>
        <a:lstStyle/>
        <a:p>
          <a:r>
            <a:rPr lang="en-US"/>
            <a:t>Some fast foods have contain ingredients which are detrimental to the health and some even contain ingredients which do not go along some religious guidelines.</a:t>
          </a:r>
        </a:p>
      </dgm:t>
    </dgm:pt>
    <dgm:pt modelId="{88A3A4EB-65D3-4061-9478-220F2D9121E5}" type="parTrans" cxnId="{AC3EF545-A538-435D-9AD6-FDB66DF60B0B}">
      <dgm:prSet/>
      <dgm:spPr/>
      <dgm:t>
        <a:bodyPr/>
        <a:lstStyle/>
        <a:p>
          <a:endParaRPr lang="en-US"/>
        </a:p>
      </dgm:t>
    </dgm:pt>
    <dgm:pt modelId="{9F892249-72CE-4774-AC84-08C666C4FE54}" type="sibTrans" cxnId="{AC3EF545-A538-435D-9AD6-FDB66DF60B0B}">
      <dgm:prSet/>
      <dgm:spPr/>
      <dgm:t>
        <a:bodyPr/>
        <a:lstStyle/>
        <a:p>
          <a:endParaRPr lang="en-US"/>
        </a:p>
      </dgm:t>
    </dgm:pt>
    <dgm:pt modelId="{9A6B8FB5-80B5-4B64-BA79-8699335EEB51}">
      <dgm:prSet/>
      <dgm:spPr/>
      <dgm:t>
        <a:bodyPr/>
        <a:lstStyle/>
        <a:p>
          <a:r>
            <a:rPr lang="en-US"/>
            <a:t>The obesity rate has been rising which will undoubtly make people look for healthier options.</a:t>
          </a:r>
        </a:p>
      </dgm:t>
    </dgm:pt>
    <dgm:pt modelId="{8102CA33-0F38-4265-8B16-D6378698B612}" type="parTrans" cxnId="{C1BF621D-AAB2-4F67-B666-81CBFB1333B3}">
      <dgm:prSet/>
      <dgm:spPr/>
      <dgm:t>
        <a:bodyPr/>
        <a:lstStyle/>
        <a:p>
          <a:endParaRPr lang="en-US"/>
        </a:p>
      </dgm:t>
    </dgm:pt>
    <dgm:pt modelId="{4BAF7AE0-1018-45D1-B49C-A5E601D4B6D4}" type="sibTrans" cxnId="{C1BF621D-AAB2-4F67-B666-81CBFB1333B3}">
      <dgm:prSet/>
      <dgm:spPr/>
      <dgm:t>
        <a:bodyPr/>
        <a:lstStyle/>
        <a:p>
          <a:endParaRPr lang="en-US"/>
        </a:p>
      </dgm:t>
    </dgm:pt>
    <dgm:pt modelId="{87178EDF-6B4E-42B3-9764-09C4726B822F}" type="pres">
      <dgm:prSet presAssocID="{5A6752BF-AD28-435B-852B-837BC779F62E}" presName="root" presStyleCnt="0">
        <dgm:presLayoutVars>
          <dgm:dir/>
          <dgm:resizeHandles val="exact"/>
        </dgm:presLayoutVars>
      </dgm:prSet>
      <dgm:spPr/>
    </dgm:pt>
    <dgm:pt modelId="{B0ECA95A-D54C-4D1C-A944-1133B4107160}" type="pres">
      <dgm:prSet presAssocID="{E14CB2E2-BED3-495D-9A4B-A133230BAA82}" presName="compNode" presStyleCnt="0"/>
      <dgm:spPr/>
    </dgm:pt>
    <dgm:pt modelId="{C0077254-4CC3-4C68-BF41-F1FBABFA891B}" type="pres">
      <dgm:prSet presAssocID="{E14CB2E2-BED3-495D-9A4B-A133230BAA82}" presName="bgRect" presStyleLbl="bgShp" presStyleIdx="0" presStyleCnt="3"/>
      <dgm:spPr/>
    </dgm:pt>
    <dgm:pt modelId="{BC52F833-7A7D-49BA-ADA6-5B115656D52B}" type="pres">
      <dgm:prSet presAssocID="{E14CB2E2-BED3-495D-9A4B-A133230BAA82}"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apes"/>
        </a:ext>
      </dgm:extLst>
    </dgm:pt>
    <dgm:pt modelId="{C0133A21-3344-4D24-AA36-9DED61C83486}" type="pres">
      <dgm:prSet presAssocID="{E14CB2E2-BED3-495D-9A4B-A133230BAA82}" presName="spaceRect" presStyleCnt="0"/>
      <dgm:spPr/>
    </dgm:pt>
    <dgm:pt modelId="{95C1C4B2-4159-4D0E-8E40-D3E1A3440A03}" type="pres">
      <dgm:prSet presAssocID="{E14CB2E2-BED3-495D-9A4B-A133230BAA82}" presName="parTx" presStyleLbl="revTx" presStyleIdx="0" presStyleCnt="3">
        <dgm:presLayoutVars>
          <dgm:chMax val="0"/>
          <dgm:chPref val="0"/>
        </dgm:presLayoutVars>
      </dgm:prSet>
      <dgm:spPr/>
    </dgm:pt>
    <dgm:pt modelId="{33DEE2B0-43B5-426D-84BD-6105DCC33AA9}" type="pres">
      <dgm:prSet presAssocID="{9178CDBC-F122-4DE1-AAEE-EA35F27B6324}" presName="sibTrans" presStyleCnt="0"/>
      <dgm:spPr/>
    </dgm:pt>
    <dgm:pt modelId="{C21FEEEE-BDA7-455B-BD51-37F7F2BDFD3D}" type="pres">
      <dgm:prSet presAssocID="{14937DBD-64D8-4CCF-96F8-41C88C0DAB95}" presName="compNode" presStyleCnt="0"/>
      <dgm:spPr/>
    </dgm:pt>
    <dgm:pt modelId="{0BE71709-7549-489F-A40A-610ACF98AECB}" type="pres">
      <dgm:prSet presAssocID="{14937DBD-64D8-4CCF-96F8-41C88C0DAB95}" presName="bgRect" presStyleLbl="bgShp" presStyleIdx="1" presStyleCnt="3"/>
      <dgm:spPr/>
    </dgm:pt>
    <dgm:pt modelId="{EB633EB8-0ADB-4AD3-B71D-06613B39D917}" type="pres">
      <dgm:prSet presAssocID="{14937DBD-64D8-4CCF-96F8-41C88C0DAB9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Fork and knife"/>
        </a:ext>
      </dgm:extLst>
    </dgm:pt>
    <dgm:pt modelId="{0C779078-ED2E-47E9-9A32-9FCAF2856EEA}" type="pres">
      <dgm:prSet presAssocID="{14937DBD-64D8-4CCF-96F8-41C88C0DAB95}" presName="spaceRect" presStyleCnt="0"/>
      <dgm:spPr/>
    </dgm:pt>
    <dgm:pt modelId="{AA54B6CB-9D42-4859-9E39-B596DEC50F8E}" type="pres">
      <dgm:prSet presAssocID="{14937DBD-64D8-4CCF-96F8-41C88C0DAB95}" presName="parTx" presStyleLbl="revTx" presStyleIdx="1" presStyleCnt="3">
        <dgm:presLayoutVars>
          <dgm:chMax val="0"/>
          <dgm:chPref val="0"/>
        </dgm:presLayoutVars>
      </dgm:prSet>
      <dgm:spPr/>
    </dgm:pt>
    <dgm:pt modelId="{4B0610CB-D33C-4E02-9F49-5253AB7B8F3A}" type="pres">
      <dgm:prSet presAssocID="{9F892249-72CE-4774-AC84-08C666C4FE54}" presName="sibTrans" presStyleCnt="0"/>
      <dgm:spPr/>
    </dgm:pt>
    <dgm:pt modelId="{0BBC8DF6-AF14-4025-8681-1196DC19DC8B}" type="pres">
      <dgm:prSet presAssocID="{9A6B8FB5-80B5-4B64-BA79-8699335EEB51}" presName="compNode" presStyleCnt="0"/>
      <dgm:spPr/>
    </dgm:pt>
    <dgm:pt modelId="{9BBF0968-F284-4587-B9AE-FE4C2430A1E7}" type="pres">
      <dgm:prSet presAssocID="{9A6B8FB5-80B5-4B64-BA79-8699335EEB51}" presName="bgRect" presStyleLbl="bgShp" presStyleIdx="2" presStyleCnt="3"/>
      <dgm:spPr/>
    </dgm:pt>
    <dgm:pt modelId="{0EB9C974-D920-47CA-A957-1C5BD60C6CEA}" type="pres">
      <dgm:prSet presAssocID="{9A6B8FB5-80B5-4B64-BA79-8699335EEB51}"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urger and Drink"/>
        </a:ext>
      </dgm:extLst>
    </dgm:pt>
    <dgm:pt modelId="{9C602131-1DD7-4D07-9AC2-03B21C8A4AF5}" type="pres">
      <dgm:prSet presAssocID="{9A6B8FB5-80B5-4B64-BA79-8699335EEB51}" presName="spaceRect" presStyleCnt="0"/>
      <dgm:spPr/>
    </dgm:pt>
    <dgm:pt modelId="{E6AF539A-36EC-4CA1-BD1A-90EC85B32D08}" type="pres">
      <dgm:prSet presAssocID="{9A6B8FB5-80B5-4B64-BA79-8699335EEB51}" presName="parTx" presStyleLbl="revTx" presStyleIdx="2" presStyleCnt="3">
        <dgm:presLayoutVars>
          <dgm:chMax val="0"/>
          <dgm:chPref val="0"/>
        </dgm:presLayoutVars>
      </dgm:prSet>
      <dgm:spPr/>
    </dgm:pt>
  </dgm:ptLst>
  <dgm:cxnLst>
    <dgm:cxn modelId="{C1BF621D-AAB2-4F67-B666-81CBFB1333B3}" srcId="{5A6752BF-AD28-435B-852B-837BC779F62E}" destId="{9A6B8FB5-80B5-4B64-BA79-8699335EEB51}" srcOrd="2" destOrd="0" parTransId="{8102CA33-0F38-4265-8B16-D6378698B612}" sibTransId="{4BAF7AE0-1018-45D1-B49C-A5E601D4B6D4}"/>
    <dgm:cxn modelId="{2247745D-1C4C-42BE-888D-3B8B8837DFB0}" type="presOf" srcId="{14937DBD-64D8-4CCF-96F8-41C88C0DAB95}" destId="{AA54B6CB-9D42-4859-9E39-B596DEC50F8E}" srcOrd="0" destOrd="0" presId="urn:microsoft.com/office/officeart/2018/2/layout/IconVerticalSolidList"/>
    <dgm:cxn modelId="{EE4B8961-E25B-4B88-BDFA-61B9126F60C4}" type="presOf" srcId="{E14CB2E2-BED3-495D-9A4B-A133230BAA82}" destId="{95C1C4B2-4159-4D0E-8E40-D3E1A3440A03}" srcOrd="0" destOrd="0" presId="urn:microsoft.com/office/officeart/2018/2/layout/IconVerticalSolidList"/>
    <dgm:cxn modelId="{AC3EF545-A538-435D-9AD6-FDB66DF60B0B}" srcId="{5A6752BF-AD28-435B-852B-837BC779F62E}" destId="{14937DBD-64D8-4CCF-96F8-41C88C0DAB95}" srcOrd="1" destOrd="0" parTransId="{88A3A4EB-65D3-4061-9478-220F2D9121E5}" sibTransId="{9F892249-72CE-4774-AC84-08C666C4FE54}"/>
    <dgm:cxn modelId="{9930C784-8F13-48D9-BC73-B045A41C5056}" srcId="{5A6752BF-AD28-435B-852B-837BC779F62E}" destId="{E14CB2E2-BED3-495D-9A4B-A133230BAA82}" srcOrd="0" destOrd="0" parTransId="{2B2F6072-FC29-45EE-BF1D-A60F3C888CFD}" sibTransId="{9178CDBC-F122-4DE1-AAEE-EA35F27B6324}"/>
    <dgm:cxn modelId="{EB2C03D4-49FD-4167-B2D8-95B7E53B44C1}" type="presOf" srcId="{5A6752BF-AD28-435B-852B-837BC779F62E}" destId="{87178EDF-6B4E-42B3-9764-09C4726B822F}" srcOrd="0" destOrd="0" presId="urn:microsoft.com/office/officeart/2018/2/layout/IconVerticalSolidList"/>
    <dgm:cxn modelId="{998224E8-47D6-45BB-8BDF-75378B9D4ACD}" type="presOf" srcId="{9A6B8FB5-80B5-4B64-BA79-8699335EEB51}" destId="{E6AF539A-36EC-4CA1-BD1A-90EC85B32D08}" srcOrd="0" destOrd="0" presId="urn:microsoft.com/office/officeart/2018/2/layout/IconVerticalSolidList"/>
    <dgm:cxn modelId="{45E7AB59-D516-42DB-AA1E-F86E04484B1C}" type="presParOf" srcId="{87178EDF-6B4E-42B3-9764-09C4726B822F}" destId="{B0ECA95A-D54C-4D1C-A944-1133B4107160}" srcOrd="0" destOrd="0" presId="urn:microsoft.com/office/officeart/2018/2/layout/IconVerticalSolidList"/>
    <dgm:cxn modelId="{EDDB9532-4A1E-451D-B713-32F5A7F26093}" type="presParOf" srcId="{B0ECA95A-D54C-4D1C-A944-1133B4107160}" destId="{C0077254-4CC3-4C68-BF41-F1FBABFA891B}" srcOrd="0" destOrd="0" presId="urn:microsoft.com/office/officeart/2018/2/layout/IconVerticalSolidList"/>
    <dgm:cxn modelId="{75F46871-E230-4624-BB51-7235ED76B3E4}" type="presParOf" srcId="{B0ECA95A-D54C-4D1C-A944-1133B4107160}" destId="{BC52F833-7A7D-49BA-ADA6-5B115656D52B}" srcOrd="1" destOrd="0" presId="urn:microsoft.com/office/officeart/2018/2/layout/IconVerticalSolidList"/>
    <dgm:cxn modelId="{341F776B-3480-4B7F-B5AC-BEC1E6288AEE}" type="presParOf" srcId="{B0ECA95A-D54C-4D1C-A944-1133B4107160}" destId="{C0133A21-3344-4D24-AA36-9DED61C83486}" srcOrd="2" destOrd="0" presId="urn:microsoft.com/office/officeart/2018/2/layout/IconVerticalSolidList"/>
    <dgm:cxn modelId="{CED32F9E-C7D2-48B5-8CCA-AE8A92CCC786}" type="presParOf" srcId="{B0ECA95A-D54C-4D1C-A944-1133B4107160}" destId="{95C1C4B2-4159-4D0E-8E40-D3E1A3440A03}" srcOrd="3" destOrd="0" presId="urn:microsoft.com/office/officeart/2018/2/layout/IconVerticalSolidList"/>
    <dgm:cxn modelId="{A4443933-7127-416C-91FE-464B21688F1A}" type="presParOf" srcId="{87178EDF-6B4E-42B3-9764-09C4726B822F}" destId="{33DEE2B0-43B5-426D-84BD-6105DCC33AA9}" srcOrd="1" destOrd="0" presId="urn:microsoft.com/office/officeart/2018/2/layout/IconVerticalSolidList"/>
    <dgm:cxn modelId="{C2B00C4F-2B6B-450C-B2FA-17EABD049A0D}" type="presParOf" srcId="{87178EDF-6B4E-42B3-9764-09C4726B822F}" destId="{C21FEEEE-BDA7-455B-BD51-37F7F2BDFD3D}" srcOrd="2" destOrd="0" presId="urn:microsoft.com/office/officeart/2018/2/layout/IconVerticalSolidList"/>
    <dgm:cxn modelId="{32F2C891-0058-4ED2-9E64-32D7B8C8CE83}" type="presParOf" srcId="{C21FEEEE-BDA7-455B-BD51-37F7F2BDFD3D}" destId="{0BE71709-7549-489F-A40A-610ACF98AECB}" srcOrd="0" destOrd="0" presId="urn:microsoft.com/office/officeart/2018/2/layout/IconVerticalSolidList"/>
    <dgm:cxn modelId="{9B93DC46-447B-4088-ABA4-0B32D74E4C2B}" type="presParOf" srcId="{C21FEEEE-BDA7-455B-BD51-37F7F2BDFD3D}" destId="{EB633EB8-0ADB-4AD3-B71D-06613B39D917}" srcOrd="1" destOrd="0" presId="urn:microsoft.com/office/officeart/2018/2/layout/IconVerticalSolidList"/>
    <dgm:cxn modelId="{22AED735-CE6A-40F2-9F4D-B210D24C9774}" type="presParOf" srcId="{C21FEEEE-BDA7-455B-BD51-37F7F2BDFD3D}" destId="{0C779078-ED2E-47E9-9A32-9FCAF2856EEA}" srcOrd="2" destOrd="0" presId="urn:microsoft.com/office/officeart/2018/2/layout/IconVerticalSolidList"/>
    <dgm:cxn modelId="{1335888C-7F52-4AB9-A8D4-9857B0738F40}" type="presParOf" srcId="{C21FEEEE-BDA7-455B-BD51-37F7F2BDFD3D}" destId="{AA54B6CB-9D42-4859-9E39-B596DEC50F8E}" srcOrd="3" destOrd="0" presId="urn:microsoft.com/office/officeart/2018/2/layout/IconVerticalSolidList"/>
    <dgm:cxn modelId="{6D66405F-F469-492F-AD29-65E416BE8063}" type="presParOf" srcId="{87178EDF-6B4E-42B3-9764-09C4726B822F}" destId="{4B0610CB-D33C-4E02-9F49-5253AB7B8F3A}" srcOrd="3" destOrd="0" presId="urn:microsoft.com/office/officeart/2018/2/layout/IconVerticalSolidList"/>
    <dgm:cxn modelId="{BA28ED7D-714B-4BE3-A238-215516EF6B8C}" type="presParOf" srcId="{87178EDF-6B4E-42B3-9764-09C4726B822F}" destId="{0BBC8DF6-AF14-4025-8681-1196DC19DC8B}" srcOrd="4" destOrd="0" presId="urn:microsoft.com/office/officeart/2018/2/layout/IconVerticalSolidList"/>
    <dgm:cxn modelId="{2F1BC29F-0E8D-4093-B124-25C4CA919EC3}" type="presParOf" srcId="{0BBC8DF6-AF14-4025-8681-1196DC19DC8B}" destId="{9BBF0968-F284-4587-B9AE-FE4C2430A1E7}" srcOrd="0" destOrd="0" presId="urn:microsoft.com/office/officeart/2018/2/layout/IconVerticalSolidList"/>
    <dgm:cxn modelId="{505DC40A-2402-4F48-9DA9-88605A22C2DB}" type="presParOf" srcId="{0BBC8DF6-AF14-4025-8681-1196DC19DC8B}" destId="{0EB9C974-D920-47CA-A957-1C5BD60C6CEA}" srcOrd="1" destOrd="0" presId="urn:microsoft.com/office/officeart/2018/2/layout/IconVerticalSolidList"/>
    <dgm:cxn modelId="{6EAB97E1-8DC8-446D-BE7C-A87F8ADDEF34}" type="presParOf" srcId="{0BBC8DF6-AF14-4025-8681-1196DC19DC8B}" destId="{9C602131-1DD7-4D07-9AC2-03B21C8A4AF5}" srcOrd="2" destOrd="0" presId="urn:microsoft.com/office/officeart/2018/2/layout/IconVerticalSolidList"/>
    <dgm:cxn modelId="{89B8A611-8743-4970-BD7D-A21EF1E64E8A}" type="presParOf" srcId="{0BBC8DF6-AF14-4025-8681-1196DC19DC8B}" destId="{E6AF539A-36EC-4CA1-BD1A-90EC85B32D08}"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077254-4CC3-4C68-BF41-F1FBABFA891B}">
      <dsp:nvSpPr>
        <dsp:cNvPr id="0" name=""/>
        <dsp:cNvSpPr/>
      </dsp:nvSpPr>
      <dsp:spPr>
        <a:xfrm>
          <a:off x="0" y="531"/>
          <a:ext cx="10515600" cy="1244702"/>
        </a:xfrm>
        <a:prstGeom prst="roundRect">
          <a:avLst>
            <a:gd name="adj" fmla="val 1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52F833-7A7D-49BA-ADA6-5B115656D52B}">
      <dsp:nvSpPr>
        <dsp:cNvPr id="0" name=""/>
        <dsp:cNvSpPr/>
      </dsp:nvSpPr>
      <dsp:spPr>
        <a:xfrm>
          <a:off x="376522" y="280590"/>
          <a:ext cx="684586" cy="684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C1C4B2-4159-4D0E-8E40-D3E1A3440A03}">
      <dsp:nvSpPr>
        <dsp:cNvPr id="0" name=""/>
        <dsp:cNvSpPr/>
      </dsp:nvSpPr>
      <dsp:spPr>
        <a:xfrm>
          <a:off x="1437631" y="531"/>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dirty="0"/>
            <a:t>Many franchises have flourished in this field, but they have started using ingredients which is having an effect on our health and for some  it does not meet their dietary guidelines.</a:t>
          </a:r>
        </a:p>
      </dsp:txBody>
      <dsp:txXfrm>
        <a:off x="1437631" y="531"/>
        <a:ext cx="9077968" cy="1244702"/>
      </dsp:txXfrm>
    </dsp:sp>
    <dsp:sp modelId="{0BE71709-7549-489F-A40A-610ACF98AECB}">
      <dsp:nvSpPr>
        <dsp:cNvPr id="0" name=""/>
        <dsp:cNvSpPr/>
      </dsp:nvSpPr>
      <dsp:spPr>
        <a:xfrm>
          <a:off x="0" y="1556410"/>
          <a:ext cx="10515600" cy="1244702"/>
        </a:xfrm>
        <a:prstGeom prst="roundRect">
          <a:avLst>
            <a:gd name="adj" fmla="val 1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633EB8-0ADB-4AD3-B71D-06613B39D917}">
      <dsp:nvSpPr>
        <dsp:cNvPr id="0" name=""/>
        <dsp:cNvSpPr/>
      </dsp:nvSpPr>
      <dsp:spPr>
        <a:xfrm>
          <a:off x="376522" y="1836468"/>
          <a:ext cx="684586" cy="684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A54B6CB-9D42-4859-9E39-B596DEC50F8E}">
      <dsp:nvSpPr>
        <dsp:cNvPr id="0" name=""/>
        <dsp:cNvSpPr/>
      </dsp:nvSpPr>
      <dsp:spPr>
        <a:xfrm>
          <a:off x="1437631" y="1556410"/>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a:t>Some fast foods have contain ingredients which are detrimental to the health and some even contain ingredients which do not go along some religious guidelines.</a:t>
          </a:r>
        </a:p>
      </dsp:txBody>
      <dsp:txXfrm>
        <a:off x="1437631" y="1556410"/>
        <a:ext cx="9077968" cy="1244702"/>
      </dsp:txXfrm>
    </dsp:sp>
    <dsp:sp modelId="{9BBF0968-F284-4587-B9AE-FE4C2430A1E7}">
      <dsp:nvSpPr>
        <dsp:cNvPr id="0" name=""/>
        <dsp:cNvSpPr/>
      </dsp:nvSpPr>
      <dsp:spPr>
        <a:xfrm>
          <a:off x="0" y="3112289"/>
          <a:ext cx="10515600" cy="1244702"/>
        </a:xfrm>
        <a:prstGeom prst="roundRect">
          <a:avLst>
            <a:gd name="adj" fmla="val 1000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EB9C974-D920-47CA-A957-1C5BD60C6CEA}">
      <dsp:nvSpPr>
        <dsp:cNvPr id="0" name=""/>
        <dsp:cNvSpPr/>
      </dsp:nvSpPr>
      <dsp:spPr>
        <a:xfrm>
          <a:off x="376522" y="3392347"/>
          <a:ext cx="684586" cy="684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AF539A-36EC-4CA1-BD1A-90EC85B32D08}">
      <dsp:nvSpPr>
        <dsp:cNvPr id="0" name=""/>
        <dsp:cNvSpPr/>
      </dsp:nvSpPr>
      <dsp:spPr>
        <a:xfrm>
          <a:off x="1437631" y="3112289"/>
          <a:ext cx="9077968" cy="12447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731" tIns="131731" rIns="131731" bIns="131731" numCol="1" spcCol="1270" anchor="ctr" anchorCtr="0">
          <a:noAutofit/>
        </a:bodyPr>
        <a:lstStyle/>
        <a:p>
          <a:pPr marL="0" lvl="0" indent="0" algn="l" defTabSz="1022350">
            <a:lnSpc>
              <a:spcPct val="90000"/>
            </a:lnSpc>
            <a:spcBef>
              <a:spcPct val="0"/>
            </a:spcBef>
            <a:spcAft>
              <a:spcPct val="35000"/>
            </a:spcAft>
            <a:buNone/>
          </a:pPr>
          <a:r>
            <a:rPr lang="en-US" sz="2300" kern="1200"/>
            <a:t>The obesity rate has been rising which will undoubtly make people look for healthier options.</a:t>
          </a:r>
        </a:p>
      </dsp:txBody>
      <dsp:txXfrm>
        <a:off x="1437631" y="3112289"/>
        <a:ext cx="9077968" cy="1244702"/>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8729C-AF89-9827-C582-4D9C3B43036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B4A3CBC-0A07-7BE0-B376-964DB2D03E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872BF04-D9C8-F288-2AC3-9F61090ABAD0}"/>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49D5DE37-887B-A9EC-5C0F-D567B1571D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D4C754-2356-E40B-CECE-A0F7593794DC}"/>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37181036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6170D-0800-8222-D061-1D0D7ACBF31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46E777-42F4-FDE3-515E-F072321645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31A69A-2197-C98B-E3AA-22E8FCD4B695}"/>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9CA55D5C-38C7-25C7-1F06-AB76F4B656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BCC56-7B4D-1BF5-DF21-D0153EE23012}"/>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11313017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455AE4-F2E0-2FC4-F957-7CCE338B1B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40446B-AC8D-3824-A69A-6A17F31F6E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27C7CF-3323-8385-76DA-77B0596783D9}"/>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496D11FE-83A1-5CC0-C38D-82B5A64C48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B20BDA-30A2-5957-1BBA-8EA5B37653EB}"/>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310547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609F1-EBB0-3CB1-B891-2E230BDA518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18E8E6-2912-8EC0-E580-E579A861D9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750F17-B220-F0F3-4CF8-5948C9A30EE1}"/>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0B77E5C7-0D0F-F0B0-A445-297A8B30A2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934712-52FB-7BF6-1A08-1667DB517A70}"/>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3205185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0FAB9-F8A9-4C0B-CC56-B032FC8066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5E0600A-381B-5A58-666D-A4140FD0AA2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87D2A1-F31F-AEF9-B3CE-E6CC3B78F61D}"/>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57AA8415-36CD-32EF-89DF-56509CFF61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52BA33-DD69-BE20-45E0-1A0EBADD1FBD}"/>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3479762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B97C3-A291-A750-857E-B39DC54FD7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38A1647-4D88-FE44-4339-209B6CE76D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576C001-5641-12CE-67C2-EE92B19456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DF36A26-5C75-D351-DCF2-5617C26879C2}"/>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6" name="Footer Placeholder 5">
            <a:extLst>
              <a:ext uri="{FF2B5EF4-FFF2-40B4-BE49-F238E27FC236}">
                <a16:creationId xmlns:a16="http://schemas.microsoft.com/office/drawing/2014/main" id="{FCE109BB-4968-7966-6001-713A7FCB8E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797CBB-4597-44D1-A2D3-9BED08C1B4FB}"/>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7584427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EBD50-950D-0ADF-A6FD-D6F96D4AC5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7A3CBD-162E-4D58-F570-A4CA4BD63BD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113647-0CA4-5719-04E0-6CC9144C80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09387-D2D4-AE9B-3703-B474D14E30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EF2BE7-8FE9-7BA4-5567-3F073778FA1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D6976E-2FCE-A544-5635-5C2EF0D8D355}"/>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8" name="Footer Placeholder 7">
            <a:extLst>
              <a:ext uri="{FF2B5EF4-FFF2-40B4-BE49-F238E27FC236}">
                <a16:creationId xmlns:a16="http://schemas.microsoft.com/office/drawing/2014/main" id="{CEE69EB2-C245-089F-D174-22859C3A48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E479DC8-08D7-044A-7910-73AA5F558B66}"/>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18008021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084D9E-A060-23A7-0A98-3421019DC8A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8C3BA-4825-D1BB-2F65-AAE4F082EF00}"/>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4" name="Footer Placeholder 3">
            <a:extLst>
              <a:ext uri="{FF2B5EF4-FFF2-40B4-BE49-F238E27FC236}">
                <a16:creationId xmlns:a16="http://schemas.microsoft.com/office/drawing/2014/main" id="{F27CB384-BBD8-C855-BA3A-15488F32BB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F4B5CF-FACA-E37B-7D94-4BBE9DABD5BA}"/>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1181153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BD13B4-0A77-4EC5-A3B0-3C729B6508DF}"/>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3" name="Footer Placeholder 2">
            <a:extLst>
              <a:ext uri="{FF2B5EF4-FFF2-40B4-BE49-F238E27FC236}">
                <a16:creationId xmlns:a16="http://schemas.microsoft.com/office/drawing/2014/main" id="{3E43B7B9-9178-FDF9-CB23-5D2207514A4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6BE48FA-B8B4-3205-B724-032DEC8D16BE}"/>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511734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ED1E3-6E49-E93E-17F3-5EF42AEB0B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8F7A5AD-758D-0898-A538-C94515B0EA8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A84881-278B-C24D-C88B-3A75D808D0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444853-1714-511F-7031-F3637D504E53}"/>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6" name="Footer Placeholder 5">
            <a:extLst>
              <a:ext uri="{FF2B5EF4-FFF2-40B4-BE49-F238E27FC236}">
                <a16:creationId xmlns:a16="http://schemas.microsoft.com/office/drawing/2014/main" id="{6C609DF9-AE5C-06D3-0914-4BFA847367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EA1DD-22A6-B1AB-934E-5ECEBC64B69E}"/>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1074482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377DA-5CD5-4D31-5B27-A80864FFEE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4D74783-688D-F90E-8E3E-8C148DCE47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5E03BB-3465-9123-621C-36EE640832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CC4F59-4053-B406-1BE5-DDE0C203EEA0}"/>
              </a:ext>
            </a:extLst>
          </p:cNvPr>
          <p:cNvSpPr>
            <a:spLocks noGrp="1"/>
          </p:cNvSpPr>
          <p:nvPr>
            <p:ph type="dt" sz="half" idx="10"/>
          </p:nvPr>
        </p:nvSpPr>
        <p:spPr/>
        <p:txBody>
          <a:bodyPr/>
          <a:lstStyle/>
          <a:p>
            <a:fld id="{FEE7C498-FD15-48F7-B8EF-8FF951FAB46A}" type="datetimeFigureOut">
              <a:rPr lang="en-US" smtClean="0"/>
              <a:t>10/16/2024</a:t>
            </a:fld>
            <a:endParaRPr lang="en-US"/>
          </a:p>
        </p:txBody>
      </p:sp>
      <p:sp>
        <p:nvSpPr>
          <p:cNvPr id="6" name="Footer Placeholder 5">
            <a:extLst>
              <a:ext uri="{FF2B5EF4-FFF2-40B4-BE49-F238E27FC236}">
                <a16:creationId xmlns:a16="http://schemas.microsoft.com/office/drawing/2014/main" id="{F68D507F-1A11-A90D-7053-43FEF868E5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8B36C6-BF41-32CE-D46C-52EFB8FCAE12}"/>
              </a:ext>
            </a:extLst>
          </p:cNvPr>
          <p:cNvSpPr>
            <a:spLocks noGrp="1"/>
          </p:cNvSpPr>
          <p:nvPr>
            <p:ph type="sldNum" sz="quarter" idx="12"/>
          </p:nvPr>
        </p:nvSpPr>
        <p:spPr/>
        <p:txBody>
          <a:bodyPr/>
          <a:lstStyle/>
          <a:p>
            <a:fld id="{3CFA82E9-0B5B-445C-8BB7-46F93561B633}" type="slidenum">
              <a:rPr lang="en-US" smtClean="0"/>
              <a:t>‹#›</a:t>
            </a:fld>
            <a:endParaRPr lang="en-US"/>
          </a:p>
        </p:txBody>
      </p:sp>
    </p:spTree>
    <p:extLst>
      <p:ext uri="{BB962C8B-B14F-4D97-AF65-F5344CB8AC3E}">
        <p14:creationId xmlns:p14="http://schemas.microsoft.com/office/powerpoint/2010/main" val="2756800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A8FCF9-B1A3-6F06-1ECA-8839B9734C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F3E1E9-C607-94BF-3695-5424135427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1800F1-AEF9-3CCA-3E1C-E72AEF3F0B1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EE7C498-FD15-48F7-B8EF-8FF951FAB46A}" type="datetimeFigureOut">
              <a:rPr lang="en-US" smtClean="0"/>
              <a:t>10/16/2024</a:t>
            </a:fld>
            <a:endParaRPr lang="en-US"/>
          </a:p>
        </p:txBody>
      </p:sp>
      <p:sp>
        <p:nvSpPr>
          <p:cNvPr id="5" name="Footer Placeholder 4">
            <a:extLst>
              <a:ext uri="{FF2B5EF4-FFF2-40B4-BE49-F238E27FC236}">
                <a16:creationId xmlns:a16="http://schemas.microsoft.com/office/drawing/2014/main" id="{F038CC99-6647-F48B-BDF2-DD69454EE9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B79A0D91-8339-BE28-4300-B4A42282CD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CFA82E9-0B5B-445C-8BB7-46F93561B633}" type="slidenum">
              <a:rPr lang="en-US" smtClean="0"/>
              <a:t>‹#›</a:t>
            </a:fld>
            <a:endParaRPr lang="en-US"/>
          </a:p>
        </p:txBody>
      </p:sp>
    </p:spTree>
    <p:extLst>
      <p:ext uri="{BB962C8B-B14F-4D97-AF65-F5344CB8AC3E}">
        <p14:creationId xmlns:p14="http://schemas.microsoft.com/office/powerpoint/2010/main" val="17847035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4B243D61-91FB-6A6A-F752-627D08351B69}"/>
              </a:ext>
            </a:extLst>
          </p:cNvPr>
          <p:cNvPicPr>
            <a:picLocks noChangeAspect="1"/>
          </p:cNvPicPr>
          <p:nvPr/>
        </p:nvPicPr>
        <p:blipFill>
          <a:blip r:embed="rId2">
            <a:alphaModFix amt="50000"/>
          </a:blip>
          <a:srcRect t="22028" b="29738"/>
          <a:stretch/>
        </p:blipFill>
        <p:spPr>
          <a:xfrm>
            <a:off x="20" y="1"/>
            <a:ext cx="12191980" cy="6857999"/>
          </a:xfrm>
          <a:prstGeom prst="rect">
            <a:avLst/>
          </a:prstGeom>
        </p:spPr>
      </p:pic>
      <p:sp>
        <p:nvSpPr>
          <p:cNvPr id="2" name="Title 1">
            <a:extLst>
              <a:ext uri="{FF2B5EF4-FFF2-40B4-BE49-F238E27FC236}">
                <a16:creationId xmlns:a16="http://schemas.microsoft.com/office/drawing/2014/main" id="{512BA6DE-CCBC-1D30-466B-07427539D849}"/>
              </a:ext>
            </a:extLst>
          </p:cNvPr>
          <p:cNvSpPr>
            <a:spLocks noGrp="1"/>
          </p:cNvSpPr>
          <p:nvPr>
            <p:ph type="ctrTitle"/>
          </p:nvPr>
        </p:nvSpPr>
        <p:spPr>
          <a:xfrm>
            <a:off x="1524000" y="1122362"/>
            <a:ext cx="9144000" cy="2900518"/>
          </a:xfrm>
        </p:spPr>
        <p:txBody>
          <a:bodyPr>
            <a:normAutofit/>
          </a:bodyPr>
          <a:lstStyle/>
          <a:p>
            <a:r>
              <a:rPr lang="en-US">
                <a:solidFill>
                  <a:srgbClr val="FFFFFF"/>
                </a:solidFill>
              </a:rPr>
              <a:t>Healthy Fast Food Chain</a:t>
            </a:r>
          </a:p>
        </p:txBody>
      </p:sp>
      <p:sp>
        <p:nvSpPr>
          <p:cNvPr id="3" name="Subtitle 2">
            <a:extLst>
              <a:ext uri="{FF2B5EF4-FFF2-40B4-BE49-F238E27FC236}">
                <a16:creationId xmlns:a16="http://schemas.microsoft.com/office/drawing/2014/main" id="{7EA3CB6E-B5FE-EF77-E702-68E3316BC8B2}"/>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HFFC</a:t>
            </a:r>
          </a:p>
        </p:txBody>
      </p:sp>
    </p:spTree>
    <p:extLst>
      <p:ext uri="{BB962C8B-B14F-4D97-AF65-F5344CB8AC3E}">
        <p14:creationId xmlns:p14="http://schemas.microsoft.com/office/powerpoint/2010/main" val="2329036331"/>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C047F-6288-16DC-923F-53FAFA2F79E6}"/>
              </a:ext>
            </a:extLst>
          </p:cNvPr>
          <p:cNvSpPr>
            <a:spLocks noGrp="1"/>
          </p:cNvSpPr>
          <p:nvPr>
            <p:ph type="title"/>
          </p:nvPr>
        </p:nvSpPr>
        <p:spPr/>
        <p:txBody>
          <a:bodyPr/>
          <a:lstStyle/>
          <a:p>
            <a:r>
              <a:rPr lang="en-US" dirty="0"/>
              <a:t>Our goal</a:t>
            </a:r>
          </a:p>
        </p:txBody>
      </p:sp>
      <p:sp>
        <p:nvSpPr>
          <p:cNvPr id="3" name="Content Placeholder 2">
            <a:extLst>
              <a:ext uri="{FF2B5EF4-FFF2-40B4-BE49-F238E27FC236}">
                <a16:creationId xmlns:a16="http://schemas.microsoft.com/office/drawing/2014/main" id="{AF471272-21AC-C859-4B00-111CE6B31C65}"/>
              </a:ext>
            </a:extLst>
          </p:cNvPr>
          <p:cNvSpPr>
            <a:spLocks noGrp="1"/>
          </p:cNvSpPr>
          <p:nvPr>
            <p:ph idx="1"/>
          </p:nvPr>
        </p:nvSpPr>
        <p:spPr/>
        <p:txBody>
          <a:bodyPr/>
          <a:lstStyle/>
          <a:p>
            <a:r>
              <a:rPr lang="en-US" dirty="0"/>
              <a:t>Our Goal is to make food which satisfies the need of the minority and help the majority be satisfied with the product their getting.</a:t>
            </a:r>
          </a:p>
        </p:txBody>
      </p:sp>
    </p:spTree>
    <p:extLst>
      <p:ext uri="{BB962C8B-B14F-4D97-AF65-F5344CB8AC3E}">
        <p14:creationId xmlns:p14="http://schemas.microsoft.com/office/powerpoint/2010/main" val="1133720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F4B6D8-E87F-89DB-DE50-59733C967EA6}"/>
              </a:ext>
            </a:extLst>
          </p:cNvPr>
          <p:cNvSpPr>
            <a:spLocks noGrp="1"/>
          </p:cNvSpPr>
          <p:nvPr>
            <p:ph type="title"/>
          </p:nvPr>
        </p:nvSpPr>
        <p:spPr>
          <a:xfrm>
            <a:off x="841248" y="256032"/>
            <a:ext cx="10506456" cy="1014984"/>
          </a:xfrm>
        </p:spPr>
        <p:txBody>
          <a:bodyPr anchor="b">
            <a:normAutofit/>
          </a:bodyPr>
          <a:lstStyle/>
          <a:p>
            <a:r>
              <a:rPr lang="en-US"/>
              <a:t>Reasons to Invest in this</a:t>
            </a:r>
            <a:endParaRPr lang="en-US" dirty="0"/>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2" name="Content Placeholder 2">
            <a:extLst>
              <a:ext uri="{FF2B5EF4-FFF2-40B4-BE49-F238E27FC236}">
                <a16:creationId xmlns:a16="http://schemas.microsoft.com/office/drawing/2014/main" id="{E1A877D2-DF06-221B-321F-F6BCF9E768AE}"/>
              </a:ext>
            </a:extLst>
          </p:cNvPr>
          <p:cNvGraphicFramePr>
            <a:graphicFrameLocks noGrp="1"/>
          </p:cNvGraphicFramePr>
          <p:nvPr>
            <p:ph idx="1"/>
            <p:extLst>
              <p:ext uri="{D42A27DB-BD31-4B8C-83A1-F6EECF244321}">
                <p14:modId xmlns:p14="http://schemas.microsoft.com/office/powerpoint/2010/main" val="367076654"/>
              </p:ext>
            </p:extLst>
          </p:nvPr>
        </p:nvGraphicFramePr>
        <p:xfrm>
          <a:off x="838200" y="1926266"/>
          <a:ext cx="105156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84673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 name="Arc 10">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9340DA3-02C9-2158-3FE6-4D8A0A3AEA77}"/>
              </a:ext>
            </a:extLst>
          </p:cNvPr>
          <p:cNvSpPr>
            <a:spLocks noGrp="1"/>
          </p:cNvSpPr>
          <p:nvPr>
            <p:ph type="title"/>
          </p:nvPr>
        </p:nvSpPr>
        <p:spPr>
          <a:xfrm>
            <a:off x="5894962" y="13597"/>
            <a:ext cx="5458838" cy="1325563"/>
          </a:xfrm>
        </p:spPr>
        <p:txBody>
          <a:bodyPr>
            <a:normAutofit/>
          </a:bodyPr>
          <a:lstStyle/>
          <a:p>
            <a:r>
              <a:rPr lang="en-US" dirty="0"/>
              <a:t>Fast food bad effects</a:t>
            </a:r>
          </a:p>
        </p:txBody>
      </p:sp>
      <p:sp>
        <p:nvSpPr>
          <p:cNvPr id="13" name="Freeform: Shape 12">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36AF4095-CFAA-3A13-97BE-FC846DD319D4}"/>
              </a:ext>
            </a:extLst>
          </p:cNvPr>
          <p:cNvPicPr>
            <a:picLocks noChangeAspect="1"/>
          </p:cNvPicPr>
          <p:nvPr/>
        </p:nvPicPr>
        <p:blipFill>
          <a:blip r:embed="rId2"/>
          <a:stretch>
            <a:fillRect/>
          </a:stretch>
        </p:blipFill>
        <p:spPr>
          <a:xfrm>
            <a:off x="703182" y="1534695"/>
            <a:ext cx="4777381" cy="3618866"/>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3" name="Content Placeholder 2">
            <a:extLst>
              <a:ext uri="{FF2B5EF4-FFF2-40B4-BE49-F238E27FC236}">
                <a16:creationId xmlns:a16="http://schemas.microsoft.com/office/drawing/2014/main" id="{3EC1AF4D-DA09-ADC1-93D4-556A8F7C8FDB}"/>
              </a:ext>
            </a:extLst>
          </p:cNvPr>
          <p:cNvSpPr>
            <a:spLocks noGrp="1"/>
          </p:cNvSpPr>
          <p:nvPr>
            <p:ph idx="1"/>
          </p:nvPr>
        </p:nvSpPr>
        <p:spPr>
          <a:xfrm>
            <a:off x="5894962" y="1106678"/>
            <a:ext cx="5458838" cy="4192520"/>
          </a:xfrm>
        </p:spPr>
        <p:txBody>
          <a:bodyPr>
            <a:noAutofit/>
          </a:bodyPr>
          <a:lstStyle/>
          <a:p>
            <a:r>
              <a:rPr lang="en-US" sz="1100" dirty="0"/>
              <a:t>Fast food can have many negative effects on people, including: </a:t>
            </a:r>
          </a:p>
          <a:p>
            <a:r>
              <a:rPr lang="en-US" sz="1100" dirty="0"/>
              <a:t>Obesity</a:t>
            </a:r>
          </a:p>
          <a:p>
            <a:r>
              <a:rPr lang="en-US" sz="1100" dirty="0"/>
              <a:t>Fast food is high in calories, sugar, and fat, which can lead to weight gain and obesity. Obesity can increase the risk of diabetes, heart disease, and joint pain. </a:t>
            </a:r>
          </a:p>
          <a:p>
            <a:r>
              <a:rPr lang="en-US" sz="1100" dirty="0"/>
              <a:t>Type 2 diabetes</a:t>
            </a:r>
          </a:p>
          <a:p>
            <a:r>
              <a:rPr lang="en-US" sz="1100" dirty="0"/>
              <a:t>Fast food contains processed carbs that are broken down into sugar by the body. This causes blood sugar levels to spike, which can wear out the pancreas over time. </a:t>
            </a:r>
          </a:p>
          <a:p>
            <a:r>
              <a:rPr lang="en-US" sz="1100" dirty="0"/>
              <a:t>Cardiovascular disease</a:t>
            </a:r>
          </a:p>
          <a:p>
            <a:r>
              <a:rPr lang="en-US" sz="1100" dirty="0"/>
              <a:t>A 2021 study found that eating ultra-processed foods, like fast food, daily can increase the risk of coronary death and cardiovascular disease by 9%. </a:t>
            </a:r>
          </a:p>
          <a:p>
            <a:r>
              <a:rPr lang="en-US" sz="1100" dirty="0"/>
              <a:t>Nutritional deficiencies</a:t>
            </a:r>
          </a:p>
          <a:p>
            <a:r>
              <a:rPr lang="en-US" sz="1100" dirty="0"/>
              <a:t>Regularly eating fast food can lead to a lack of nutrients, which can cause a range of health problems. </a:t>
            </a:r>
          </a:p>
          <a:p>
            <a:r>
              <a:rPr lang="en-US" sz="1100" dirty="0"/>
              <a:t>Skin problems</a:t>
            </a:r>
          </a:p>
          <a:p>
            <a:r>
              <a:rPr lang="en-US" sz="1100" dirty="0"/>
              <a:t>Fast food contains added preservatives, calories, fat, and refined carbohydrates, which can damage the skin and cause acne. </a:t>
            </a:r>
          </a:p>
          <a:p>
            <a:r>
              <a:rPr lang="en-US" sz="1100" dirty="0"/>
              <a:t>Digestive issues</a:t>
            </a:r>
          </a:p>
          <a:p>
            <a:r>
              <a:rPr lang="en-US" sz="1100" dirty="0"/>
              <a:t>Fast food can slow down digestion, making the stomach feel bloated. </a:t>
            </a:r>
          </a:p>
          <a:p>
            <a:r>
              <a:rPr lang="en-US" sz="1100" dirty="0"/>
              <a:t>High cholesterol</a:t>
            </a:r>
          </a:p>
          <a:p>
            <a:r>
              <a:rPr lang="en-US" sz="1100" dirty="0"/>
              <a:t>Eating fast food regularly can lead to high cholesterol. Even a single high-saturated fat meal can damage arteries. </a:t>
            </a:r>
          </a:p>
          <a:p>
            <a:r>
              <a:rPr lang="en-US" sz="1100" dirty="0"/>
              <a:t>Mental health</a:t>
            </a:r>
          </a:p>
          <a:p>
            <a:r>
              <a:rPr lang="en-US" sz="1100" dirty="0"/>
              <a:t>Diets high in fast food can increase the risk of depression and anxiety, and can lead to mood swings, fatigue, and decreased cognitive </a:t>
            </a:r>
            <a:r>
              <a:rPr lang="en-US" sz="1100" dirty="0" err="1"/>
              <a:t>functio</a:t>
            </a:r>
            <a:endParaRPr lang="en-US" sz="1100" dirty="0"/>
          </a:p>
        </p:txBody>
      </p:sp>
    </p:spTree>
    <p:extLst>
      <p:ext uri="{BB962C8B-B14F-4D97-AF65-F5344CB8AC3E}">
        <p14:creationId xmlns:p14="http://schemas.microsoft.com/office/powerpoint/2010/main" val="1252262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E0701-7C27-B510-069A-434498421011}"/>
              </a:ext>
            </a:extLst>
          </p:cNvPr>
          <p:cNvSpPr>
            <a:spLocks noGrp="1"/>
          </p:cNvSpPr>
          <p:nvPr>
            <p:ph type="title"/>
          </p:nvPr>
        </p:nvSpPr>
        <p:spPr/>
        <p:txBody>
          <a:bodyPr/>
          <a:lstStyle/>
          <a:p>
            <a:r>
              <a:rPr lang="en-US" dirty="0"/>
              <a:t>Helping religious minority</a:t>
            </a:r>
          </a:p>
        </p:txBody>
      </p:sp>
      <p:sp>
        <p:nvSpPr>
          <p:cNvPr id="3" name="Content Placeholder 2">
            <a:extLst>
              <a:ext uri="{FF2B5EF4-FFF2-40B4-BE49-F238E27FC236}">
                <a16:creationId xmlns:a16="http://schemas.microsoft.com/office/drawing/2014/main" id="{232DC51E-6292-969A-F450-CCB2009A656D}"/>
              </a:ext>
            </a:extLst>
          </p:cNvPr>
          <p:cNvSpPr>
            <a:spLocks noGrp="1"/>
          </p:cNvSpPr>
          <p:nvPr>
            <p:ph idx="1"/>
          </p:nvPr>
        </p:nvSpPr>
        <p:spPr/>
        <p:txBody>
          <a:bodyPr>
            <a:normAutofit fontScale="32500" lnSpcReduction="20000"/>
          </a:bodyPr>
          <a:lstStyle/>
          <a:p>
            <a:r>
              <a:rPr lang="en-US" dirty="0"/>
              <a:t>Religious guidelines for food ingredients vary by religion and can include: </a:t>
            </a:r>
          </a:p>
          <a:p>
            <a:r>
              <a:rPr lang="en-US" dirty="0"/>
              <a:t>Prohibited foods</a:t>
            </a:r>
          </a:p>
          <a:p>
            <a:r>
              <a:rPr lang="en-US" dirty="0"/>
              <a:t>Some religions prohibit eating certain foods, such as pork in Judaism and Islam, or beef in Hinduism. </a:t>
            </a:r>
          </a:p>
          <a:p>
            <a:r>
              <a:rPr lang="en-US" dirty="0"/>
              <a:t>Preparation methods</a:t>
            </a:r>
          </a:p>
          <a:p>
            <a:r>
              <a:rPr lang="en-US" dirty="0"/>
              <a:t>Some religions require meat to be prepared according to specific rituals, such as Kosher in Judaism and Halal in Islam. </a:t>
            </a:r>
          </a:p>
          <a:p>
            <a:r>
              <a:rPr lang="en-US" dirty="0"/>
              <a:t>Fasting</a:t>
            </a:r>
          </a:p>
          <a:p>
            <a:r>
              <a:rPr lang="en-US" dirty="0"/>
              <a:t>Many religions have fasting periods, such as Catholics fasting on Fridays during Lent and Good Friday, or Eastern Orthodox Christians fasting weekly. </a:t>
            </a:r>
          </a:p>
          <a:p>
            <a:r>
              <a:rPr lang="en-US" dirty="0"/>
              <a:t>Alcohol</a:t>
            </a:r>
          </a:p>
          <a:p>
            <a:r>
              <a:rPr lang="en-US" dirty="0"/>
              <a:t>Some religions prohibit alcohol, such as the </a:t>
            </a:r>
            <a:r>
              <a:rPr lang="en-US" dirty="0" err="1"/>
              <a:t>Qurʾān</a:t>
            </a:r>
            <a:r>
              <a:rPr lang="en-US" dirty="0"/>
              <a:t> in Islam, while others encourage moderation, such as Judaism. </a:t>
            </a:r>
          </a:p>
          <a:p>
            <a:r>
              <a:rPr lang="en-US" dirty="0"/>
              <a:t>Vegetarianism</a:t>
            </a:r>
          </a:p>
          <a:p>
            <a:r>
              <a:rPr lang="en-US" dirty="0"/>
              <a:t>Some religions, such as Hinduism and Buddhism, emphasize vegetarianism more than others. </a:t>
            </a:r>
          </a:p>
          <a:p>
            <a:r>
              <a:rPr lang="en-US" dirty="0"/>
              <a:t>Separation of meat and dairy</a:t>
            </a:r>
          </a:p>
          <a:p>
            <a:r>
              <a:rPr lang="en-US" dirty="0"/>
              <a:t>In Judaism, meat and dairy are separated, which is not practiced in other religions. </a:t>
            </a:r>
          </a:p>
          <a:p>
            <a:r>
              <a:rPr lang="en-US" dirty="0"/>
              <a:t>Blood</a:t>
            </a:r>
          </a:p>
          <a:p>
            <a:r>
              <a:rPr lang="en-US" dirty="0"/>
              <a:t>Many religions forbid consuming the blood of any animal. </a:t>
            </a:r>
          </a:p>
          <a:p>
            <a:r>
              <a:rPr lang="en-US" dirty="0"/>
              <a:t>Dead animals</a:t>
            </a:r>
          </a:p>
          <a:p>
            <a:r>
              <a:rPr lang="en-US" dirty="0"/>
              <a:t>Many religions forbid consuming the flesh of animals that are found dead. </a:t>
            </a:r>
          </a:p>
          <a:p>
            <a:r>
              <a:rPr lang="en-US" dirty="0"/>
              <a:t>Sacrificed animals</a:t>
            </a:r>
          </a:p>
          <a:p>
            <a:r>
              <a:rPr lang="en-US" dirty="0"/>
              <a:t>Many religions forbid consuming food that has been offered or sacrificed to idol</a:t>
            </a:r>
          </a:p>
        </p:txBody>
      </p:sp>
    </p:spTree>
    <p:extLst>
      <p:ext uri="{BB962C8B-B14F-4D97-AF65-F5344CB8AC3E}">
        <p14:creationId xmlns:p14="http://schemas.microsoft.com/office/powerpoint/2010/main" val="664184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FC65C-1DC7-11BF-0B1C-41E30111B2CA}"/>
              </a:ext>
            </a:extLst>
          </p:cNvPr>
          <p:cNvSpPr>
            <a:spLocks noGrp="1"/>
          </p:cNvSpPr>
          <p:nvPr>
            <p:ph type="title"/>
          </p:nvPr>
        </p:nvSpPr>
        <p:spPr/>
        <p:txBody>
          <a:bodyPr/>
          <a:lstStyle/>
          <a:p>
            <a:r>
              <a:rPr lang="en-US" dirty="0"/>
              <a:t>Reason for fast food chain</a:t>
            </a:r>
          </a:p>
        </p:txBody>
      </p:sp>
      <p:sp>
        <p:nvSpPr>
          <p:cNvPr id="3" name="Content Placeholder 2">
            <a:extLst>
              <a:ext uri="{FF2B5EF4-FFF2-40B4-BE49-F238E27FC236}">
                <a16:creationId xmlns:a16="http://schemas.microsoft.com/office/drawing/2014/main" id="{86D9B8ED-7BDD-4A67-090F-E3859F5A834D}"/>
              </a:ext>
            </a:extLst>
          </p:cNvPr>
          <p:cNvSpPr>
            <a:spLocks noGrp="1"/>
          </p:cNvSpPr>
          <p:nvPr>
            <p:ph idx="1"/>
          </p:nvPr>
        </p:nvSpPr>
        <p:spPr/>
        <p:txBody>
          <a:bodyPr>
            <a:normAutofit fontScale="92500" lnSpcReduction="20000"/>
          </a:bodyPr>
          <a:lstStyle/>
          <a:p>
            <a:r>
              <a:rPr lang="en-US" dirty="0"/>
              <a:t>36.6% of adults in the United States eat fast food on a given day, which is approximately 84.8 million adults.</a:t>
            </a:r>
          </a:p>
          <a:p>
            <a:r>
              <a:rPr lang="en-US" dirty="0"/>
              <a:t>Income: Fast food consumption increases with family income.</a:t>
            </a:r>
          </a:p>
          <a:p>
            <a:r>
              <a:rPr lang="en-US" dirty="0"/>
              <a:t>The fast-food industry is growing, with the global market expected to grow at a compound annual growth rate (CAGR) of 5.0% from 2022 to 2029. In the United States, the fast-food industry has seen a CAGR of 3.2% over the past five years, reaching $402.9 billion in revenue. So why not get financial profit and benefit while making  a positive impact on people's life's as well.</a:t>
            </a:r>
          </a:p>
          <a:p>
            <a:r>
              <a:rPr lang="en-US" dirty="0"/>
              <a:t>Many drinks, like the Butter Pecan Swirl Hot Macchiato and Frozen Coffee </a:t>
            </a:r>
            <a:r>
              <a:rPr lang="en-US" dirty="0" err="1"/>
              <a:t>Coolatta</a:t>
            </a:r>
            <a:r>
              <a:rPr lang="en-US" dirty="0"/>
              <a:t>, are high in added sugars. The Iced Coffee Bottled Beverage contains 45 grams of sugar, which is almost a full day's worth for women. </a:t>
            </a:r>
          </a:p>
          <a:p>
            <a:endParaRPr lang="en-US" dirty="0"/>
          </a:p>
        </p:txBody>
      </p:sp>
    </p:spTree>
    <p:extLst>
      <p:ext uri="{BB962C8B-B14F-4D97-AF65-F5344CB8AC3E}">
        <p14:creationId xmlns:p14="http://schemas.microsoft.com/office/powerpoint/2010/main" val="986672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2F067-ECE1-2C0D-28B2-BD20CA45B853}"/>
              </a:ext>
            </a:extLst>
          </p:cNvPr>
          <p:cNvSpPr>
            <a:spLocks noGrp="1"/>
          </p:cNvSpPr>
          <p:nvPr>
            <p:ph type="title"/>
          </p:nvPr>
        </p:nvSpPr>
        <p:spPr/>
        <p:txBody>
          <a:bodyPr/>
          <a:lstStyle/>
          <a:p>
            <a:r>
              <a:rPr lang="en-US" dirty="0"/>
              <a:t>Key terms for understanding database</a:t>
            </a:r>
          </a:p>
        </p:txBody>
      </p:sp>
      <p:sp>
        <p:nvSpPr>
          <p:cNvPr id="3" name="Content Placeholder 2">
            <a:extLst>
              <a:ext uri="{FF2B5EF4-FFF2-40B4-BE49-F238E27FC236}">
                <a16:creationId xmlns:a16="http://schemas.microsoft.com/office/drawing/2014/main" id="{7002BC77-2C4B-85E0-1C1E-9641CCDBF74F}"/>
              </a:ext>
            </a:extLst>
          </p:cNvPr>
          <p:cNvSpPr>
            <a:spLocks noGrp="1"/>
          </p:cNvSpPr>
          <p:nvPr>
            <p:ph idx="1"/>
          </p:nvPr>
        </p:nvSpPr>
        <p:spPr/>
        <p:txBody>
          <a:bodyPr>
            <a:normAutofit lnSpcReduction="10000"/>
          </a:bodyPr>
          <a:lstStyle/>
          <a:p>
            <a:r>
              <a:rPr lang="en-US" dirty="0"/>
              <a:t>Frequency of consumption of vegetables (FCVC): An ordinal variable that indicates how often an individual eats vegetables </a:t>
            </a:r>
          </a:p>
          <a:p>
            <a:r>
              <a:rPr lang="en-US" dirty="0"/>
              <a:t>Number of main meals (NCP): The number of main meals an individual eats </a:t>
            </a:r>
          </a:p>
          <a:p>
            <a:r>
              <a:rPr lang="en-US" dirty="0"/>
              <a:t>Consumption of food between meals (CAEC): The amount of food an individual eats between meals </a:t>
            </a:r>
          </a:p>
          <a:p>
            <a:r>
              <a:rPr lang="en-US" dirty="0"/>
              <a:t>Consumption of water daily (CH20): The amount of water an individual drinks daily </a:t>
            </a:r>
          </a:p>
          <a:p>
            <a:r>
              <a:rPr lang="en-US" dirty="0"/>
              <a:t>Consumption of alcohol (CALC): The amount of alcohol an individual consumes</a:t>
            </a:r>
          </a:p>
          <a:p>
            <a:endParaRPr lang="en-US" dirty="0"/>
          </a:p>
        </p:txBody>
      </p:sp>
    </p:spTree>
    <p:extLst>
      <p:ext uri="{BB962C8B-B14F-4D97-AF65-F5344CB8AC3E}">
        <p14:creationId xmlns:p14="http://schemas.microsoft.com/office/powerpoint/2010/main" val="2916424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BD7B2-3F63-1C70-4CC0-0B879A70981C}"/>
              </a:ext>
            </a:extLst>
          </p:cNvPr>
          <p:cNvSpPr>
            <a:spLocks noGrp="1"/>
          </p:cNvSpPr>
          <p:nvPr>
            <p:ph type="title"/>
          </p:nvPr>
        </p:nvSpPr>
        <p:spPr/>
        <p:txBody>
          <a:bodyPr/>
          <a:lstStyle/>
          <a:p>
            <a:r>
              <a:rPr lang="en-US" dirty="0"/>
              <a:t>Obesity levels</a:t>
            </a:r>
          </a:p>
        </p:txBody>
      </p:sp>
      <p:sp>
        <p:nvSpPr>
          <p:cNvPr id="3" name="Content Placeholder 2">
            <a:extLst>
              <a:ext uri="{FF2B5EF4-FFF2-40B4-BE49-F238E27FC236}">
                <a16:creationId xmlns:a16="http://schemas.microsoft.com/office/drawing/2014/main" id="{B77D938D-94E4-E34C-2BFF-537C1BB449C6}"/>
              </a:ext>
            </a:extLst>
          </p:cNvPr>
          <p:cNvSpPr>
            <a:spLocks noGrp="1"/>
          </p:cNvSpPr>
          <p:nvPr>
            <p:ph idx="1"/>
          </p:nvPr>
        </p:nvSpPr>
        <p:spPr/>
        <p:txBody>
          <a:bodyPr/>
          <a:lstStyle/>
          <a:p>
            <a:r>
              <a:rPr lang="en-US" dirty="0"/>
              <a:t>Class 1 obesity: A BMI of 30.0 to 34.9, which is considered low-risk </a:t>
            </a:r>
          </a:p>
          <a:p>
            <a:r>
              <a:rPr lang="en-US" dirty="0"/>
              <a:t>Class 2 obesity: A BMI of 35.0 to 39.9, which is considered moderate-risk </a:t>
            </a:r>
          </a:p>
          <a:p>
            <a:r>
              <a:rPr lang="en-US" dirty="0"/>
              <a:t>Class 3 obesity: A BMI of 40.0 or higher, which is considered high-risk and also known as "severe obesity</a:t>
            </a:r>
          </a:p>
        </p:txBody>
      </p:sp>
    </p:spTree>
    <p:extLst>
      <p:ext uri="{BB962C8B-B14F-4D97-AF65-F5344CB8AC3E}">
        <p14:creationId xmlns:p14="http://schemas.microsoft.com/office/powerpoint/2010/main" val="27234445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CCC911-F109-5E2F-D5C2-85F71CC56BA4}"/>
              </a:ext>
            </a:extLst>
          </p:cNvPr>
          <p:cNvSpPr>
            <a:spLocks noGrp="1"/>
          </p:cNvSpPr>
          <p:nvPr>
            <p:ph type="title"/>
          </p:nvPr>
        </p:nvSpPr>
        <p:spPr/>
        <p:txBody>
          <a:bodyPr/>
          <a:lstStyle/>
          <a:p>
            <a:r>
              <a:rPr lang="en-US" dirty="0"/>
              <a:t>Family history</a:t>
            </a:r>
          </a:p>
        </p:txBody>
      </p:sp>
      <p:sp>
        <p:nvSpPr>
          <p:cNvPr id="3" name="Content Placeholder 2">
            <a:extLst>
              <a:ext uri="{FF2B5EF4-FFF2-40B4-BE49-F238E27FC236}">
                <a16:creationId xmlns:a16="http://schemas.microsoft.com/office/drawing/2014/main" id="{CE2BE3F7-C709-D65C-69C2-47B2FAB512B2}"/>
              </a:ext>
            </a:extLst>
          </p:cNvPr>
          <p:cNvSpPr>
            <a:spLocks noGrp="1"/>
          </p:cNvSpPr>
          <p:nvPr>
            <p:ph idx="1"/>
          </p:nvPr>
        </p:nvSpPr>
        <p:spPr/>
        <p:txBody>
          <a:bodyPr/>
          <a:lstStyle/>
          <a:p>
            <a:r>
              <a:rPr lang="en-US" dirty="0"/>
              <a:t>People with family members who are overweight are often overweight themselves due to a combination of genetic predisposition and shared environmental factors, meaning they likely share similar eating habits, activity levels, and food choices within the household, which can significantly influence weight management throughout life</a:t>
            </a:r>
          </a:p>
          <a:p>
            <a:r>
              <a:rPr lang="en-US" dirty="0"/>
              <a:t>We must try our best to help people with this since studies show that someone with a family history of being overweight. Since it takes them more courage and willpower.</a:t>
            </a:r>
          </a:p>
        </p:txBody>
      </p:sp>
    </p:spTree>
    <p:extLst>
      <p:ext uri="{BB962C8B-B14F-4D97-AF65-F5344CB8AC3E}">
        <p14:creationId xmlns:p14="http://schemas.microsoft.com/office/powerpoint/2010/main" val="74496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3262442-E93C-0442-5197-61CC346C03A4}"/>
              </a:ext>
            </a:extLst>
          </p:cNvPr>
          <p:cNvPicPr>
            <a:picLocks noChangeAspect="1"/>
          </p:cNvPicPr>
          <p:nvPr/>
        </p:nvPicPr>
        <p:blipFill>
          <a:blip r:embed="rId2"/>
          <a:srcRect l="7251" r="8504" b="2"/>
          <a:stretch/>
        </p:blipFill>
        <p:spPr>
          <a:xfrm>
            <a:off x="1"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1CC82CA-830D-4163-5D1F-52D2C9F41FB4}"/>
              </a:ext>
            </a:extLst>
          </p:cNvPr>
          <p:cNvSpPr>
            <a:spLocks noGrp="1"/>
          </p:cNvSpPr>
          <p:nvPr>
            <p:ph type="title"/>
          </p:nvPr>
        </p:nvSpPr>
        <p:spPr>
          <a:xfrm>
            <a:off x="7531610" y="365125"/>
            <a:ext cx="3822189" cy="1899912"/>
          </a:xfrm>
        </p:spPr>
        <p:txBody>
          <a:bodyPr>
            <a:normAutofit/>
          </a:bodyPr>
          <a:lstStyle/>
          <a:p>
            <a:r>
              <a:rPr lang="en-US" sz="4000"/>
              <a:t>Our quality</a:t>
            </a:r>
          </a:p>
        </p:txBody>
      </p:sp>
      <p:sp>
        <p:nvSpPr>
          <p:cNvPr id="3" name="Content Placeholder 2">
            <a:extLst>
              <a:ext uri="{FF2B5EF4-FFF2-40B4-BE49-F238E27FC236}">
                <a16:creationId xmlns:a16="http://schemas.microsoft.com/office/drawing/2014/main" id="{E0437DFF-32FA-B324-CFC2-E8FD9EEB0D91}"/>
              </a:ext>
            </a:extLst>
          </p:cNvPr>
          <p:cNvSpPr>
            <a:spLocks noGrp="1"/>
          </p:cNvSpPr>
          <p:nvPr>
            <p:ph idx="1"/>
          </p:nvPr>
        </p:nvSpPr>
        <p:spPr>
          <a:xfrm>
            <a:off x="7531610" y="2434201"/>
            <a:ext cx="3822189" cy="3742762"/>
          </a:xfrm>
        </p:spPr>
        <p:txBody>
          <a:bodyPr>
            <a:normAutofit/>
          </a:bodyPr>
          <a:lstStyle/>
          <a:p>
            <a:r>
              <a:rPr lang="en-US" sz="2000" dirty="0"/>
              <a:t>70% of meals at fast-food restaurants were of poor nutritional quality.</a:t>
            </a:r>
          </a:p>
          <a:p>
            <a:r>
              <a:rPr lang="en-US" sz="2000" dirty="0"/>
              <a:t>Our goal is to make food which is high quality and budget friendly that way people choose the healthy options over the other junk in the market for their future well doing.</a:t>
            </a:r>
          </a:p>
        </p:txBody>
      </p:sp>
    </p:spTree>
    <p:extLst>
      <p:ext uri="{BB962C8B-B14F-4D97-AF65-F5344CB8AC3E}">
        <p14:creationId xmlns:p14="http://schemas.microsoft.com/office/powerpoint/2010/main" val="2787208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2852</TotalTime>
  <Words>957</Words>
  <Application>Microsoft Office PowerPoint</Application>
  <PresentationFormat>Widescreen</PresentationFormat>
  <Paragraphs>67</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Aptos</vt:lpstr>
      <vt:lpstr>Aptos Display</vt:lpstr>
      <vt:lpstr>Arial</vt:lpstr>
      <vt:lpstr>Calibri</vt:lpstr>
      <vt:lpstr>Office Theme</vt:lpstr>
      <vt:lpstr>Healthy Fast Food Chain</vt:lpstr>
      <vt:lpstr>Reasons to Invest in this</vt:lpstr>
      <vt:lpstr>Fast food bad effects</vt:lpstr>
      <vt:lpstr>Helping religious minority</vt:lpstr>
      <vt:lpstr>Reason for fast food chain</vt:lpstr>
      <vt:lpstr>Key terms for understanding database</vt:lpstr>
      <vt:lpstr>Obesity levels</vt:lpstr>
      <vt:lpstr>Family history</vt:lpstr>
      <vt:lpstr>Our quality</vt:lpstr>
      <vt:lpstr>Our goal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Mohammad Hadi</dc:creator>
  <cp:lastModifiedBy>Mohammad Hadi</cp:lastModifiedBy>
  <cp:revision>3</cp:revision>
  <dcterms:created xsi:type="dcterms:W3CDTF">2024-10-16T16:19:05Z</dcterms:created>
  <dcterms:modified xsi:type="dcterms:W3CDTF">2024-10-18T15:51:23Z</dcterms:modified>
</cp:coreProperties>
</file>

<file path=docProps/thumbnail.jpeg>
</file>